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0" r:id="rId6"/>
    <p:sldId id="268" r:id="rId7"/>
    <p:sldId id="261" r:id="rId8"/>
    <p:sldId id="262" r:id="rId9"/>
    <p:sldId id="263" r:id="rId10"/>
    <p:sldId id="269" r:id="rId11"/>
    <p:sldId id="264" r:id="rId12"/>
    <p:sldId id="265" r:id="rId13"/>
    <p:sldId id="266" r:id="rId14"/>
    <p:sldId id="267"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04"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extLst/>
          </a:lstStyle>
          <a:p>
            <a:fld id="{1D8BD707-D9CF-40AE-B4C6-C98DA3205C09}" type="datetimeFigureOut">
              <a:rPr lang="en-US" smtClean="0"/>
              <a:pPr/>
              <a:t>4/1/2014</a:t>
            </a:fld>
            <a:endParaRPr lang="en-US"/>
          </a:p>
        </p:txBody>
      </p:sp>
      <p:sp>
        <p:nvSpPr>
          <p:cNvPr id="17" name="Footer Placeholder 16"/>
          <p:cNvSpPr>
            <a:spLocks noGrp="1"/>
          </p:cNvSpPr>
          <p:nvPr>
            <p:ph type="ftr" sz="quarter" idx="11"/>
          </p:nvPr>
        </p:nvSpPr>
        <p:spPr/>
        <p:txBody>
          <a:bodyPr/>
          <a:lstStyle>
            <a:extLst/>
          </a:lstStyle>
          <a:p>
            <a:endParaRPr lang="en-US"/>
          </a:p>
        </p:txBody>
      </p:sp>
      <p:sp>
        <p:nvSpPr>
          <p:cNvPr id="29" name="Slide Number Placeholder 28"/>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32" name="Rectangle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9" name="Rectangle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0" name="Rectangle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1" name="Rectangle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42" name="Rectangle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Title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56" name="Rectangle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5" name="Rectangle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6" name="Rectangle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7" name="Rectangle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4/1/2014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4" name="Freeform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5" name="Freeform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3" name="Freeform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6" name="Freeform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7" name="Freeform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8" name="Freeform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9" name="Freeform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0" name="Freeform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1" name="Freeform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2" name="Freeform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3" name="Freeform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4" name="Freeform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5" name="Freeform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6" name="Freeform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7" name="Freeform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3" name="Text Placeholder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4/1/2014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7" name="Rectangle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en-US" smtClean="0"/>
              <a:t>Click to edit Master title style</a:t>
            </a:r>
            <a:endParaRPr kumimoji="0" lang="en-US"/>
          </a:p>
        </p:txBody>
      </p:sp>
      <p:sp>
        <p:nvSpPr>
          <p:cNvPr id="8" name="Rectangle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Rectangle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Rectangle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9144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4/1/2014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5" name="Rectangle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504824" y="512064"/>
            <a:ext cx="7772400" cy="914400"/>
          </a:xfrm>
        </p:spPr>
        <p:txBody>
          <a:bodyPr anchor="t"/>
          <a:lstStyle>
            <a:lvl1pPr>
              <a:defRPr sz="400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D8BD707-D9CF-40AE-B4C6-C98DA3205C09}" type="datetimeFigureOut">
              <a:rPr lang="en-US" smtClean="0"/>
              <a:pPr/>
              <a:t>4/1/2014</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16" name="Rectangle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Rectangle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8" name="Rectangle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9" name="Rectangle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0" name="Rectangle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1" name="Rectangle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Rectangle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9" name="Rectangle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0" name="Rectangle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p:spPr>
        <p:txBody>
          <a:bodyPr/>
          <a:lstStyle>
            <a:lvl1pPr>
              <a:defRPr sz="4000" cap="none" baseline="0"/>
            </a:lvl1pPr>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1D8BD707-D9CF-40AE-B4C6-C98DA3205C09}" type="datetimeFigureOut">
              <a:rPr lang="en-US" smtClean="0"/>
              <a:pPr/>
              <a:t>4/1/2014</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1D8BD707-D9CF-40AE-B4C6-C98DA3205C09}" type="datetimeFigureOut">
              <a:rPr lang="en-US" smtClean="0"/>
              <a:pPr/>
              <a:t>4/1/2014</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8229600" cy="1162050"/>
          </a:xfrm>
        </p:spPr>
        <p:txBody>
          <a:bodyPr anchor="ctr"/>
          <a:lstStyle>
            <a:lvl1pPr algn="l">
              <a:buNone/>
              <a:defRPr sz="3600" b="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4/1/2014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cxnSp>
        <p:nvCxnSpPr>
          <p:cNvPr id="9" name="Straight Connector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oup 9"/>
          <p:cNvGrpSpPr/>
          <p:nvPr/>
        </p:nvGrpSpPr>
        <p:grpSpPr>
          <a:xfrm rot="5400000">
            <a:off x="8514581" y="1219200"/>
            <a:ext cx="132763" cy="128466"/>
            <a:chOff x="6668087" y="1297746"/>
            <a:chExt cx="161840" cy="156602"/>
          </a:xfrm>
        </p:grpSpPr>
        <p:cxnSp>
          <p:nvCxnSpPr>
            <p:cNvPr id="15" name="Straight Connector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en-US" smtClean="0"/>
              <a:t>Click icon to add picture</a:t>
            </a:r>
            <a:endParaRPr kumimoji="0" lang="en-US"/>
          </a:p>
        </p:txBody>
      </p:sp>
      <p:sp>
        <p:nvSpPr>
          <p:cNvPr id="4" name="Text Placeholder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grpSp>
        <p:nvGrpSpPr>
          <p:cNvPr id="14" name="Group 13"/>
          <p:cNvGrpSpPr/>
          <p:nvPr/>
        </p:nvGrpSpPr>
        <p:grpSpPr>
          <a:xfrm rot="5400000">
            <a:off x="8666981" y="1371600"/>
            <a:ext cx="132763" cy="128466"/>
            <a:chOff x="6668087" y="1297746"/>
            <a:chExt cx="161840" cy="156602"/>
          </a:xfrm>
        </p:grpSpPr>
        <p:cxnSp>
          <p:nvCxnSpPr>
            <p:cNvPr id="11" name="Straight Connector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rot="5400000">
            <a:off x="8320088" y="1474763"/>
            <a:ext cx="132763" cy="128466"/>
            <a:chOff x="6668087" y="1297746"/>
            <a:chExt cx="161840" cy="156602"/>
          </a:xfrm>
        </p:grpSpPr>
        <p:cxnSp>
          <p:nvCxnSpPr>
            <p:cNvPr id="19" name="Straight Connector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Date Placeholder 4"/>
          <p:cNvSpPr>
            <a:spLocks noGrp="1"/>
          </p:cNvSpPr>
          <p:nvPr>
            <p:ph type="dt" sz="half" idx="10"/>
          </p:nvPr>
        </p:nvSpPr>
        <p:spPr>
          <a:xfrm>
            <a:off x="6477000" y="55499"/>
            <a:ext cx="2133600" cy="365125"/>
          </a:xfrm>
        </p:spPr>
        <p:txBody>
          <a:bodyPr/>
          <a:lstStyle>
            <a:extLst/>
          </a:lstStyle>
          <a:p>
            <a:fld id="{1D8BD707-D9CF-40AE-B4C6-C98DA3205C09}" type="datetimeFigureOut">
              <a:rPr lang="en-US" smtClean="0"/>
              <a:pPr/>
              <a:t>4/1/2014</a:t>
            </a:fld>
            <a:endParaRPr lang="en-US"/>
          </a:p>
        </p:txBody>
      </p:sp>
      <p:sp>
        <p:nvSpPr>
          <p:cNvPr id="6" name="Footer Placeholder 5"/>
          <p:cNvSpPr>
            <a:spLocks noGrp="1"/>
          </p:cNvSpPr>
          <p:nvPr>
            <p:ph type="ftr" sz="quarter" idx="11"/>
          </p:nvPr>
        </p:nvSpPr>
        <p:spPr>
          <a:xfrm>
            <a:off x="914400" y="55499"/>
            <a:ext cx="5562600" cy="365125"/>
          </a:xfrm>
        </p:spPr>
        <p:txBody>
          <a:bodyPr/>
          <a:lstStyle>
            <a:extLst/>
          </a:lstStyle>
          <a:p>
            <a:endParaRPr lang="en-US"/>
          </a:p>
        </p:txBody>
      </p:sp>
      <p:sp>
        <p:nvSpPr>
          <p:cNvPr id="7" name="Slide Number Placeholder 6"/>
          <p:cNvSpPr>
            <a:spLocks noGrp="1"/>
          </p:cNvSpPr>
          <p:nvPr>
            <p:ph type="sldNum" sz="quarter" idx="12"/>
          </p:nvPr>
        </p:nvSpPr>
        <p:spPr>
          <a:xfrm>
            <a:off x="8610600" y="55499"/>
            <a:ext cx="457200" cy="365125"/>
          </a:xfrm>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4/1/2014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981200" cy="5851525"/>
          </a:xfrm>
        </p:spPr>
        <p:txBody>
          <a:bodyPr vert="eaVert" anchor="ct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39"/>
            <a:ext cx="58674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4/1/2014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Rectangle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ectangle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ectangle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5" name="Rectangle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6" name="Rectangle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7" name="Rectangle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Title Placeholder 21"/>
          <p:cNvSpPr>
            <a:spLocks noGrp="1"/>
          </p:cNvSpPr>
          <p:nvPr>
            <p:ph type="title"/>
          </p:nvPr>
        </p:nvSpPr>
        <p:spPr>
          <a:xfrm>
            <a:off x="914400" y="512064"/>
            <a:ext cx="7772400" cy="914400"/>
          </a:xfrm>
          <a:prstGeom prst="rect">
            <a:avLst/>
          </a:prstGeom>
        </p:spPr>
        <p:txBody>
          <a:bodyPr vert="horz" anchor="t">
            <a:noAutofit/>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783560"/>
            <a:ext cx="7772400" cy="457200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1D8BD707-D9CF-40AE-B4C6-C98DA3205C09}" type="datetimeFigureOut">
              <a:rPr lang="en-US" smtClean="0"/>
              <a:pPr/>
              <a:t>4/1/2014</a:t>
            </a:fld>
            <a:endParaRPr lang="en-US"/>
          </a:p>
        </p:txBody>
      </p:sp>
      <p:sp>
        <p:nvSpPr>
          <p:cNvPr id="3" name="Footer Placeholder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en-US"/>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B6F15528-21DE-4FAA-801E-634DDDAF4B2B}"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id-ID" dirty="0" smtClean="0"/>
              <a:t>TIDUR DAN TERJAGA</a:t>
            </a:r>
            <a:endParaRPr lang="id-ID" dirty="0"/>
          </a:p>
        </p:txBody>
      </p:sp>
      <p:sp>
        <p:nvSpPr>
          <p:cNvPr id="3" name="Subtitle 2"/>
          <p:cNvSpPr>
            <a:spLocks noGrp="1"/>
          </p:cNvSpPr>
          <p:nvPr>
            <p:ph type="subTitle" idx="1"/>
          </p:nvPr>
        </p:nvSpPr>
        <p:spPr/>
        <p:txBody>
          <a:bodyPr/>
          <a:lstStyle/>
          <a:p>
            <a:r>
              <a:rPr lang="id-ID" smtClean="0"/>
              <a:t>PERTEMUAN KE 5</a:t>
            </a:r>
            <a:endParaRPr lang="id-ID"/>
          </a:p>
        </p:txBody>
      </p:sp>
    </p:spTree>
    <p:extLst>
      <p:ext uri="{BB962C8B-B14F-4D97-AF65-F5344CB8AC3E}">
        <p14:creationId xmlns:p14="http://schemas.microsoft.com/office/powerpoint/2010/main" val="206959598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id-ID" dirty="0" smtClean="0"/>
              <a:t>Elektro Ensephalo Gram</a:t>
            </a:r>
            <a:endParaRPr lang="id-ID" dirty="0"/>
          </a:p>
        </p:txBody>
      </p:sp>
      <p:sp>
        <p:nvSpPr>
          <p:cNvPr id="3" name="Content Placeholder 2"/>
          <p:cNvSpPr>
            <a:spLocks noGrp="1"/>
          </p:cNvSpPr>
          <p:nvPr>
            <p:ph idx="1"/>
          </p:nvPr>
        </p:nvSpPr>
        <p:spPr>
          <a:xfrm>
            <a:off x="457200" y="914400"/>
            <a:ext cx="8229600" cy="5211763"/>
          </a:xfrm>
        </p:spPr>
        <p:txBody>
          <a:bodyPr/>
          <a:lstStyle/>
          <a:p>
            <a:pPr marL="0" indent="0">
              <a:buNone/>
            </a:pPr>
            <a:r>
              <a:rPr lang="id-ID" dirty="0" smtClean="0"/>
              <a:t>Aktifitas otak berupa gelombang listrik, dapat direkam dengan alat yang disebut Elektro Ensefalo-Gram (EEG).</a:t>
            </a:r>
          </a:p>
          <a:p>
            <a:pPr marL="0" indent="0">
              <a:buNone/>
            </a:pPr>
            <a:r>
              <a:rPr lang="id-ID" dirty="0" smtClean="0"/>
              <a:t>Amplitudo dan frekuensi EEG bervariasi tergantung tempat perekaman dan aktivitas otak saat perekaman dilakukan.</a:t>
            </a:r>
          </a:p>
          <a:p>
            <a:pPr marL="0" indent="0">
              <a:buNone/>
            </a:pPr>
            <a:endParaRPr lang="id-ID" dirty="0" smtClean="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6312" y="4191000"/>
            <a:ext cx="2466975" cy="1847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4197927"/>
            <a:ext cx="2628900" cy="174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9264382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id-ID" dirty="0" smtClean="0"/>
              <a:t>GELOMBANG OTAK</a:t>
            </a:r>
            <a:endParaRPr lang="id-ID" dirty="0"/>
          </a:p>
        </p:txBody>
      </p:sp>
      <p:sp>
        <p:nvSpPr>
          <p:cNvPr id="3" name="Content Placeholder 2"/>
          <p:cNvSpPr>
            <a:spLocks noGrp="1"/>
          </p:cNvSpPr>
          <p:nvPr>
            <p:ph idx="1"/>
          </p:nvPr>
        </p:nvSpPr>
        <p:spPr>
          <a:xfrm>
            <a:off x="457200" y="1066800"/>
            <a:ext cx="8229600" cy="5059363"/>
          </a:xfrm>
        </p:spPr>
        <p:txBody>
          <a:bodyPr>
            <a:normAutofit fontScale="77500" lnSpcReduction="20000"/>
          </a:bodyPr>
          <a:lstStyle/>
          <a:p>
            <a:r>
              <a:rPr lang="id-ID" dirty="0" smtClean="0"/>
              <a:t>Ada 4 jenis gelombang otak </a:t>
            </a:r>
          </a:p>
          <a:p>
            <a:endParaRPr lang="id-ID" dirty="0" smtClean="0"/>
          </a:p>
          <a:p>
            <a:r>
              <a:rPr lang="id-ID" dirty="0" smtClean="0"/>
              <a:t>1. Gelombang beta : subyek terjaga, waspada terjadi aktifitas mental, tidak teratur frekuensi  &gt; 14 siklus /detik. Terekam baik di regio frontal.</a:t>
            </a:r>
          </a:p>
          <a:p>
            <a:r>
              <a:rPr lang="id-ID" dirty="0" smtClean="0"/>
              <a:t>2. </a:t>
            </a:r>
            <a:r>
              <a:rPr lang="id-ID" dirty="0"/>
              <a:t>Gelombang alfa : subyek santai, mata tertutup, gambaran eeg menunjukan aktifitas sedang dengan gelombang sinkron, </a:t>
            </a:r>
            <a:r>
              <a:rPr lang="id-ID" dirty="0" smtClean="0"/>
              <a:t>teratur, frekuensi 8-14 </a:t>
            </a:r>
            <a:r>
              <a:rPr lang="id-ID" dirty="0"/>
              <a:t>siklus/detik. Terekam baik di oksipital</a:t>
            </a:r>
            <a:r>
              <a:rPr lang="id-ID" dirty="0" smtClean="0"/>
              <a:t>.</a:t>
            </a:r>
          </a:p>
          <a:p>
            <a:r>
              <a:rPr lang="id-ID" dirty="0" smtClean="0"/>
              <a:t>3. Gelombang teta : frekuensi 4-7 siklus/detik. Terutama pada regio parietal &amp; temporal anak-anak, selama stress emosi (frustrasi &amp; kecewa) pada orang dewasa, pada gangguan otak , seringkali pada otak yang berdegenerasi.</a:t>
            </a:r>
          </a:p>
          <a:p>
            <a:r>
              <a:rPr lang="id-ID" dirty="0" smtClean="0"/>
              <a:t>4. Gelombang delta : frekuensi  &lt;3,5 siklus/detik. Saat tidur nyenyak, pada bayi, pada penyakit organik otak parah,  pada korteks hewan yang ditranseksi subkortikal uuntuk memisahkan korteks serebri &amp; talamus.</a:t>
            </a:r>
            <a:endParaRPr lang="id-ID" dirty="0"/>
          </a:p>
        </p:txBody>
      </p:sp>
    </p:spTree>
    <p:extLst>
      <p:ext uri="{BB962C8B-B14F-4D97-AF65-F5344CB8AC3E}">
        <p14:creationId xmlns:p14="http://schemas.microsoft.com/office/powerpoint/2010/main" val="158540468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Gelombang otak</a:t>
            </a:r>
            <a:endParaRPr lang="id-ID" dirty="0"/>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90600" y="1828800"/>
            <a:ext cx="2581275" cy="1771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1676400"/>
            <a:ext cx="3609975" cy="3086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6100104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id-ID" dirty="0" smtClean="0"/>
              <a:t>Formasio retikular Midbrain</a:t>
            </a:r>
            <a:endParaRPr lang="id-ID" dirty="0"/>
          </a:p>
        </p:txBody>
      </p:sp>
      <p:sp>
        <p:nvSpPr>
          <p:cNvPr id="3" name="Content Placeholder 2"/>
          <p:cNvSpPr>
            <a:spLocks noGrp="1"/>
          </p:cNvSpPr>
          <p:nvPr>
            <p:ph idx="1"/>
          </p:nvPr>
        </p:nvSpPr>
        <p:spPr>
          <a:xfrm>
            <a:off x="457200" y="1066800"/>
            <a:ext cx="8229600" cy="5791200"/>
          </a:xfrm>
        </p:spPr>
        <p:txBody>
          <a:bodyPr>
            <a:normAutofit fontScale="70000" lnSpcReduction="20000"/>
          </a:bodyPr>
          <a:lstStyle/>
          <a:p>
            <a:r>
              <a:rPr lang="id-ID" dirty="0" smtClean="0"/>
              <a:t>Formasioretikular terletak di substansi abu otak daerah medulla sampai midbrain dan talamus.</a:t>
            </a:r>
          </a:p>
          <a:p>
            <a:r>
              <a:rPr lang="id-ID" dirty="0" smtClean="0"/>
              <a:t>Formasio retikular midbran:</a:t>
            </a:r>
          </a:p>
          <a:p>
            <a:r>
              <a:rPr lang="id-ID" dirty="0" smtClean="0">
                <a:sym typeface="Wingdings" pitchFamily="2" charset="2"/>
              </a:rPr>
              <a:t></a:t>
            </a:r>
            <a:r>
              <a:rPr lang="id-ID" dirty="0" smtClean="0"/>
              <a:t>Bila dirangsang  membangkitkan gelombang beta, individu seperti bangun &amp; terjaga.</a:t>
            </a:r>
          </a:p>
          <a:p>
            <a:r>
              <a:rPr lang="id-ID" dirty="0" smtClean="0">
                <a:sym typeface="Wingdings" pitchFamily="2" charset="2"/>
              </a:rPr>
              <a:t></a:t>
            </a:r>
            <a:r>
              <a:rPr lang="id-ID" dirty="0" smtClean="0"/>
              <a:t>Area ini merangsang ARAS (Ascending Reticular Activating System (ARAS), suatu proyeksi difus yang menuju bagian forebrain, nuklei retikular talamus juga memasuki ARAS, mengirim serabut difus kesemua area korteks serebri.</a:t>
            </a:r>
          </a:p>
          <a:p>
            <a:r>
              <a:rPr lang="id-ID" dirty="0" smtClean="0">
                <a:sym typeface="Wingdings" pitchFamily="2" charset="2"/>
              </a:rPr>
              <a:t> Bila terjadi lesi pada area ini mengakibatkan orang dalam keadaan koma, dengan EEG delta.</a:t>
            </a:r>
          </a:p>
          <a:p>
            <a:r>
              <a:rPr lang="id-ID" dirty="0" smtClean="0">
                <a:sym typeface="Wingdings" pitchFamily="2" charset="2"/>
              </a:rPr>
              <a:t>Proyeksi ARAS : menyebar (non spesifik) dengan depolarisasi global di korteks.</a:t>
            </a:r>
          </a:p>
          <a:p>
            <a:r>
              <a:rPr lang="id-ID" dirty="0" smtClean="0">
                <a:sym typeface="Wingdings" pitchFamily="2" charset="2"/>
              </a:rPr>
              <a:t> Eksitasi ARAS memfasilitasi respon kortikal spesifik ke sinyal sensori spesifik di talamus</a:t>
            </a:r>
          </a:p>
          <a:p>
            <a:r>
              <a:rPr lang="id-ID" dirty="0" smtClean="0">
                <a:sym typeface="Wingdings" pitchFamily="2" charset="2"/>
              </a:rPr>
              <a:t> dalam keadaan normal stimulasi sinyal sensori aferen menstimulasi ARAS melalui cabang kolateral akson. Jika sistem aferen terangsang seluruhnya, proyeksi ARAS memicu aktifitas kortikal umum &amp; terjaga. </a:t>
            </a:r>
            <a:endParaRPr lang="id-ID" dirty="0"/>
          </a:p>
        </p:txBody>
      </p:sp>
    </p:spTree>
    <p:extLst>
      <p:ext uri="{BB962C8B-B14F-4D97-AF65-F5344CB8AC3E}">
        <p14:creationId xmlns:p14="http://schemas.microsoft.com/office/powerpoint/2010/main" val="171597613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9750" y="566738"/>
            <a:ext cx="6343650" cy="5724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8350070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id-ID" dirty="0" smtClean="0"/>
              <a:t>Tidur &amp; EEG</a:t>
            </a:r>
            <a:endParaRPr lang="id-ID" dirty="0"/>
          </a:p>
        </p:txBody>
      </p:sp>
      <p:sp>
        <p:nvSpPr>
          <p:cNvPr id="3" name="Content Placeholder 2"/>
          <p:cNvSpPr>
            <a:spLocks noGrp="1"/>
          </p:cNvSpPr>
          <p:nvPr>
            <p:ph idx="1"/>
          </p:nvPr>
        </p:nvSpPr>
        <p:spPr>
          <a:xfrm>
            <a:off x="457200" y="1066800"/>
            <a:ext cx="8229600" cy="5059363"/>
          </a:xfrm>
        </p:spPr>
        <p:txBody>
          <a:bodyPr>
            <a:normAutofit fontScale="77500" lnSpcReduction="20000"/>
          </a:bodyPr>
          <a:lstStyle/>
          <a:p>
            <a:r>
              <a:rPr lang="id-ID" dirty="0" smtClean="0"/>
              <a:t>Secara umum tidur manusia dibagi atas 2 tahap :</a:t>
            </a:r>
          </a:p>
          <a:p>
            <a:pPr marL="0" indent="0">
              <a:buNone/>
            </a:pPr>
            <a:r>
              <a:rPr lang="id-ID" dirty="0" smtClean="0"/>
              <a:t>    1. Tidur orthodoks (tidur gelombang lambat)</a:t>
            </a:r>
          </a:p>
          <a:p>
            <a:pPr marL="0" indent="0">
              <a:buNone/>
            </a:pPr>
            <a:r>
              <a:rPr lang="id-ID" dirty="0" smtClean="0"/>
              <a:t>    2. Tidur paradoks (tidur R(apid)E(ye)M(ovement)</a:t>
            </a:r>
          </a:p>
          <a:p>
            <a:r>
              <a:rPr lang="id-ID" dirty="0" smtClean="0"/>
              <a:t>Tidur Orthodoks mempunyai 4 tingkatan :</a:t>
            </a:r>
          </a:p>
          <a:p>
            <a:pPr marL="0" indent="0">
              <a:buNone/>
            </a:pPr>
            <a:r>
              <a:rPr lang="id-ID" dirty="0" smtClean="0">
                <a:sym typeface="Wingdings" pitchFamily="2" charset="2"/>
              </a:rPr>
              <a:t></a:t>
            </a:r>
            <a:r>
              <a:rPr lang="id-ID" dirty="0" smtClean="0"/>
              <a:t>Stadium 1 : saat mulai tenang, tertidur ringan.</a:t>
            </a:r>
          </a:p>
          <a:p>
            <a:pPr marL="0" indent="0">
              <a:buNone/>
            </a:pPr>
            <a:r>
              <a:rPr lang="id-ID" dirty="0" smtClean="0">
                <a:sym typeface="Wingdings" pitchFamily="2" charset="2"/>
              </a:rPr>
              <a:t></a:t>
            </a:r>
            <a:r>
              <a:rPr lang="id-ID" dirty="0" smtClean="0"/>
              <a:t>Stadium 2 : saat tidur sebenarnya</a:t>
            </a:r>
          </a:p>
          <a:p>
            <a:pPr marL="0" indent="0">
              <a:buNone/>
            </a:pPr>
            <a:r>
              <a:rPr lang="id-ID" dirty="0" smtClean="0">
                <a:sym typeface="Wingdings" pitchFamily="2" charset="2"/>
              </a:rPr>
              <a:t></a:t>
            </a:r>
            <a:r>
              <a:rPr lang="id-ID" dirty="0" smtClean="0"/>
              <a:t>Stadium 3 : saat tidur lebih pulas</a:t>
            </a:r>
          </a:p>
          <a:p>
            <a:pPr marL="0" indent="0">
              <a:buNone/>
            </a:pPr>
            <a:r>
              <a:rPr lang="id-ID" dirty="0" smtClean="0">
                <a:sym typeface="Wingdings" pitchFamily="2" charset="2"/>
              </a:rPr>
              <a:t></a:t>
            </a:r>
            <a:r>
              <a:rPr lang="id-ID" dirty="0" smtClean="0"/>
              <a:t>Stadium 4 : saat tidur paling pulas / nyenyak, tidur dalam, gelombang delta,  sering terjadi ngorok, </a:t>
            </a:r>
            <a:r>
              <a:rPr lang="id-ID" dirty="0"/>
              <a:t>pada anak kecil </a:t>
            </a:r>
            <a:r>
              <a:rPr lang="id-ID" dirty="0" smtClean="0"/>
              <a:t>terjadi somnambulisme dan mengompol.</a:t>
            </a:r>
          </a:p>
          <a:p>
            <a:pPr marL="0" indent="0">
              <a:buNone/>
            </a:pPr>
            <a:endParaRPr lang="id-ID" dirty="0" smtClean="0"/>
          </a:p>
          <a:p>
            <a:pPr marL="0" indent="0">
              <a:buNone/>
            </a:pPr>
            <a:r>
              <a:rPr lang="id-ID" dirty="0" smtClean="0"/>
              <a:t>Pusat tidur formasioretikular bagian bawah dan pusat terjaga bagian atas, midbrain (ARAS) saling berinteraksi untuk mengatur seluruh siklus tidur- terjaga</a:t>
            </a:r>
          </a:p>
          <a:p>
            <a:endParaRPr lang="id-ID" dirty="0"/>
          </a:p>
        </p:txBody>
      </p:sp>
    </p:spTree>
    <p:extLst>
      <p:ext uri="{BB962C8B-B14F-4D97-AF65-F5344CB8AC3E}">
        <p14:creationId xmlns:p14="http://schemas.microsoft.com/office/powerpoint/2010/main" val="200626996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5486400"/>
          </a:xfrm>
        </p:spPr>
        <p:txBody>
          <a:bodyPr>
            <a:normAutofit fontScale="70000" lnSpcReduction="20000"/>
          </a:bodyPr>
          <a:lstStyle/>
          <a:p>
            <a:r>
              <a:rPr lang="id-ID" dirty="0" smtClean="0"/>
              <a:t>Tidur paradoks (REM/ tidur dengan mimpi)</a:t>
            </a:r>
          </a:p>
          <a:p>
            <a:r>
              <a:rPr lang="id-ID" dirty="0" smtClean="0">
                <a:sym typeface="Wingdings" pitchFamily="2" charset="2"/>
              </a:rPr>
              <a:t> </a:t>
            </a:r>
            <a:r>
              <a:rPr lang="id-ID" dirty="0" smtClean="0"/>
              <a:t>Terjadi peningkatan denyut nadi, pernafasan tekanan darah dan aktifits lainnya secara cepat dan tidak teratur. Darah dialirkan ke otak dan gelombang otak meningkat mirip dengan gelombang saat terjadi aktifitas, sangat sulit dibangunkan, tonus otot leher, anggota gerak minimal, bola mata bergerak cepat dibalik pelupuk mata.</a:t>
            </a:r>
          </a:p>
          <a:p>
            <a:r>
              <a:rPr lang="id-ID" dirty="0" smtClean="0">
                <a:sym typeface="Wingdings" pitchFamily="2" charset="2"/>
              </a:rPr>
              <a:t></a:t>
            </a:r>
            <a:r>
              <a:rPr lang="id-ID" dirty="0" smtClean="0"/>
              <a:t>Sering terjadi mimpi, tetapi sebagian besar mimpi tidak dapat diingat. Seseorang mimpi kira-kira setiap 90 menit sekali dalam siklus tidur.</a:t>
            </a:r>
          </a:p>
          <a:p>
            <a:r>
              <a:rPr lang="id-ID" dirty="0" smtClean="0">
                <a:sym typeface="Wingdings" pitchFamily="2" charset="2"/>
              </a:rPr>
              <a:t></a:t>
            </a:r>
            <a:r>
              <a:rPr lang="id-ID" dirty="0" smtClean="0"/>
              <a:t>Dalam tidur aktif, banyak memori jangka pendek &amp; tidak penting yang dihapus dan mempertahankan memori jangka panjang, sehingga saat bangun badan terasa segar.</a:t>
            </a:r>
          </a:p>
          <a:p>
            <a:r>
              <a:rPr lang="id-ID" dirty="0" smtClean="0">
                <a:sym typeface="Wingdings" pitchFamily="2" charset="2"/>
              </a:rPr>
              <a:t></a:t>
            </a:r>
            <a:r>
              <a:rPr lang="id-ID" dirty="0" smtClean="0"/>
              <a:t>Masa REM 20% dari jumlah tidur yang 8 jam.</a:t>
            </a:r>
          </a:p>
          <a:p>
            <a:r>
              <a:rPr lang="id-ID" dirty="0" smtClean="0">
                <a:sym typeface="Wingdings" pitchFamily="2" charset="2"/>
              </a:rPr>
              <a:t></a:t>
            </a:r>
            <a:r>
              <a:rPr lang="id-ID" dirty="0" smtClean="0"/>
              <a:t>REM paling panjang pada dini hari</a:t>
            </a:r>
          </a:p>
          <a:p>
            <a:r>
              <a:rPr lang="id-ID" dirty="0" smtClean="0">
                <a:sym typeface="Wingdings" pitchFamily="2" charset="2"/>
              </a:rPr>
              <a:t></a:t>
            </a:r>
            <a:r>
              <a:rPr lang="id-ID" dirty="0" smtClean="0"/>
              <a:t>Masa REM bayi 50% dari jumlah tidur yang 16 jam</a:t>
            </a:r>
          </a:p>
          <a:p>
            <a:r>
              <a:rPr lang="id-ID" dirty="0" smtClean="0">
                <a:sym typeface="Wingdings" pitchFamily="2" charset="2"/>
              </a:rPr>
              <a:t></a:t>
            </a:r>
            <a:r>
              <a:rPr lang="id-ID" dirty="0" smtClean="0"/>
              <a:t>Pada manula tidur berkurang 1-2 jam dengan tahap 4 menghilang.</a:t>
            </a:r>
          </a:p>
          <a:p>
            <a:r>
              <a:rPr lang="id-ID" dirty="0" smtClean="0">
                <a:sym typeface="Wingdings" pitchFamily="2" charset="2"/>
              </a:rPr>
              <a:t></a:t>
            </a:r>
            <a:r>
              <a:rPr lang="id-ID" dirty="0" smtClean="0"/>
              <a:t>Tidur REM penting untuk menjaga aktifitas harian orang.</a:t>
            </a:r>
            <a:endParaRPr lang="id-ID" dirty="0"/>
          </a:p>
        </p:txBody>
      </p:sp>
    </p:spTree>
    <p:extLst>
      <p:ext uri="{BB962C8B-B14F-4D97-AF65-F5344CB8AC3E}">
        <p14:creationId xmlns:p14="http://schemas.microsoft.com/office/powerpoint/2010/main" val="106404418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id-ID" dirty="0" smtClean="0"/>
              <a:t>Pusat tidur</a:t>
            </a:r>
            <a:endParaRPr lang="id-ID" dirty="0"/>
          </a:p>
        </p:txBody>
      </p:sp>
      <p:sp>
        <p:nvSpPr>
          <p:cNvPr id="3" name="Content Placeholder 2"/>
          <p:cNvSpPr>
            <a:spLocks noGrp="1"/>
          </p:cNvSpPr>
          <p:nvPr>
            <p:ph idx="1"/>
          </p:nvPr>
        </p:nvSpPr>
        <p:spPr>
          <a:xfrm>
            <a:off x="457200" y="1066800"/>
            <a:ext cx="8229600" cy="5059363"/>
          </a:xfrm>
        </p:spPr>
        <p:txBody>
          <a:bodyPr>
            <a:normAutofit fontScale="85000" lnSpcReduction="10000"/>
          </a:bodyPr>
          <a:lstStyle/>
          <a:p>
            <a:r>
              <a:rPr lang="id-ID" dirty="0" smtClean="0"/>
              <a:t>Pusat formasioretikular bagian bawah berperan aktif dalam menginduksi tidur dan mengatur stadiumnya.</a:t>
            </a:r>
          </a:p>
          <a:p>
            <a:r>
              <a:rPr lang="id-ID" dirty="0" smtClean="0"/>
              <a:t>Sekresi serotonin di nuklei raphe formasioretikular pontis meningkatkan gelombang lambat. </a:t>
            </a:r>
          </a:p>
          <a:p>
            <a:r>
              <a:rPr lang="id-ID" dirty="0" smtClean="0"/>
              <a:t>Penglepasan norepinefrin  dari neuron lokus seruleus formasioretikular medulla meningkatkan tidur REM.</a:t>
            </a:r>
          </a:p>
          <a:p>
            <a:r>
              <a:rPr lang="id-ID" dirty="0" smtClean="0"/>
              <a:t>Lesi secara selektif diarea ini akan mempengaruhi kedua tahap tidur.</a:t>
            </a:r>
          </a:p>
          <a:p>
            <a:r>
              <a:rPr lang="id-ID" dirty="0" smtClean="0"/>
              <a:t>Obat penurun aktifitas norepinefrin menyebabkan insomnia.</a:t>
            </a:r>
          </a:p>
          <a:p>
            <a:r>
              <a:rPr lang="id-ID" dirty="0" smtClean="0"/>
              <a:t>Beberapa area hipotalamus , seperti suprakhiasmatik dapat mempromosi tidur.</a:t>
            </a:r>
            <a:endParaRPr lang="id-ID" dirty="0"/>
          </a:p>
        </p:txBody>
      </p:sp>
    </p:spTree>
    <p:extLst>
      <p:ext uri="{BB962C8B-B14F-4D97-AF65-F5344CB8AC3E}">
        <p14:creationId xmlns:p14="http://schemas.microsoft.com/office/powerpoint/2010/main" val="380102579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685800"/>
            <a:ext cx="6553200" cy="533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350697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554736"/>
          </a:xfrm>
        </p:spPr>
        <p:txBody>
          <a:bodyPr/>
          <a:lstStyle/>
          <a:p>
            <a:pPr algn="ctr"/>
            <a:r>
              <a:rPr lang="id-ID" dirty="0" smtClean="0"/>
              <a:t>HIPOTALAMUS</a:t>
            </a:r>
            <a:endParaRPr lang="id-ID" dirty="0"/>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52600" y="1371600"/>
            <a:ext cx="5715000" cy="548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0727145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772400" cy="762000"/>
          </a:xfrm>
        </p:spPr>
        <p:txBody>
          <a:bodyPr/>
          <a:lstStyle/>
          <a:p>
            <a:r>
              <a:rPr lang="id-ID" sz="3200" dirty="0" smtClean="0"/>
              <a:t>Masukan dan keluaran hipotalamus</a:t>
            </a:r>
            <a:endParaRPr lang="id-ID" sz="3200" dirty="0"/>
          </a:p>
        </p:txBody>
      </p:sp>
      <p:sp>
        <p:nvSpPr>
          <p:cNvPr id="3" name="Content Placeholder 2"/>
          <p:cNvSpPr>
            <a:spLocks noGrp="1"/>
          </p:cNvSpPr>
          <p:nvPr>
            <p:ph idx="1"/>
          </p:nvPr>
        </p:nvSpPr>
        <p:spPr>
          <a:xfrm>
            <a:off x="914400" y="990600"/>
            <a:ext cx="7772400" cy="5867400"/>
          </a:xfrm>
        </p:spPr>
        <p:txBody>
          <a:bodyPr>
            <a:normAutofit fontScale="70000" lnSpcReduction="20000"/>
          </a:bodyPr>
          <a:lstStyle/>
          <a:p>
            <a:r>
              <a:rPr lang="id-ID" dirty="0" smtClean="0"/>
              <a:t>Penting dalam pengaturan : homeostasis dan aktifitas terintegrasi organ tubuh terhadap pengaruh luar.</a:t>
            </a:r>
          </a:p>
          <a:p>
            <a:r>
              <a:rPr lang="id-ID" dirty="0" smtClean="0"/>
              <a:t>Letak : dibawah talamus diatas kelenjar hipofisis (pituitari), sehingga mudah mengatur sistem otonom &amp; endokrin  kearah bawah serta diawasi oleh pusat-pusat forebrain dari atas.</a:t>
            </a:r>
          </a:p>
          <a:p>
            <a:r>
              <a:rPr lang="id-ID" dirty="0" smtClean="0"/>
              <a:t>Menerima masukan : </a:t>
            </a:r>
          </a:p>
          <a:p>
            <a:r>
              <a:rPr lang="id-ID" dirty="0" smtClean="0">
                <a:sym typeface="Wingdings" pitchFamily="2" charset="2"/>
              </a:rPr>
              <a:t></a:t>
            </a:r>
            <a:r>
              <a:rPr lang="id-ID" dirty="0" smtClean="0"/>
              <a:t>hampir semua sistem sensori  (secara langsung) dan formasioretikular (secara tidak langsung).</a:t>
            </a:r>
          </a:p>
          <a:p>
            <a:r>
              <a:rPr lang="id-ID" dirty="0" smtClean="0">
                <a:sym typeface="Wingdings" pitchFamily="2" charset="2"/>
              </a:rPr>
              <a:t>sistem limbik , emosi &amp; hasrat</a:t>
            </a:r>
          </a:p>
          <a:p>
            <a:r>
              <a:rPr lang="id-ID" dirty="0" smtClean="0">
                <a:sym typeface="Wingdings" pitchFamily="2" charset="2"/>
              </a:rPr>
              <a:t>sistem hormon dan zat terlarut dalam darah (glukosa, sodium dll) tentang situasi energi, elektrolit &amp; air.</a:t>
            </a:r>
          </a:p>
          <a:p>
            <a:r>
              <a:rPr lang="id-ID" dirty="0" smtClean="0">
                <a:sym typeface="Wingdings" pitchFamily="2" charset="2"/>
              </a:rPr>
              <a:t>Keluaran :</a:t>
            </a:r>
          </a:p>
          <a:p>
            <a:r>
              <a:rPr lang="id-ID" dirty="0" smtClean="0">
                <a:sym typeface="Wingdings" pitchFamily="2" charset="2"/>
              </a:rPr>
              <a:t>  sistem limbik, emosi &amp; hasrat, lanjut ke pusat motorik midbrain untuk pengendali respon motorik somatik perilaku</a:t>
            </a:r>
            <a:r>
              <a:rPr lang="id-ID" dirty="0" smtClean="0"/>
              <a:t> manusia saat dikuasai emosi</a:t>
            </a:r>
          </a:p>
          <a:p>
            <a:r>
              <a:rPr lang="id-ID" dirty="0" smtClean="0">
                <a:sym typeface="Wingdings" pitchFamily="2" charset="2"/>
              </a:rPr>
              <a:t> dilanjutkan ke pusat otonom simpatis-parasimpatis dalam medulla dan korda spinalis, mengatur gerakan organ visera dan hormonal.</a:t>
            </a:r>
            <a:endParaRPr lang="id-ID" dirty="0"/>
          </a:p>
        </p:txBody>
      </p:sp>
    </p:spTree>
    <p:extLst>
      <p:ext uri="{BB962C8B-B14F-4D97-AF65-F5344CB8AC3E}">
        <p14:creationId xmlns:p14="http://schemas.microsoft.com/office/powerpoint/2010/main" val="134950193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Fungsi hipotalamus</a:t>
            </a:r>
            <a:endParaRPr lang="id-ID" dirty="0"/>
          </a:p>
        </p:txBody>
      </p:sp>
      <p:sp>
        <p:nvSpPr>
          <p:cNvPr id="3" name="Content Placeholder 2"/>
          <p:cNvSpPr>
            <a:spLocks noGrp="1"/>
          </p:cNvSpPr>
          <p:nvPr>
            <p:ph idx="1"/>
          </p:nvPr>
        </p:nvSpPr>
        <p:spPr/>
        <p:txBody>
          <a:bodyPr>
            <a:normAutofit fontScale="77500" lnSpcReduction="20000"/>
          </a:bodyPr>
          <a:lstStyle/>
          <a:p>
            <a:r>
              <a:rPr lang="id-ID" dirty="0" smtClean="0"/>
              <a:t>Lateral hipotalamus : aktifitas jantung meningkat, vasokonstriksi perifer, vasodilatasi pembuluh skelet (saat melakukan aktifitas fisik OR, respon fight &amp;flight), mempengaruhi sistem saraf parasimpatis melalui pusat parasimpatis medulla.</a:t>
            </a:r>
          </a:p>
          <a:p>
            <a:r>
              <a:rPr lang="id-ID" dirty="0" smtClean="0">
                <a:sym typeface="Wingdings" pitchFamily="2" charset="2"/>
              </a:rPr>
              <a:t></a:t>
            </a:r>
            <a:r>
              <a:rPr lang="id-ID" dirty="0" smtClean="0"/>
              <a:t>Perangsangan area lateral hipotalamus meningkatkan nafsu makan dan menginduksi perilaku makan (pusat makan).</a:t>
            </a:r>
          </a:p>
          <a:p>
            <a:r>
              <a:rPr lang="id-ID" dirty="0" smtClean="0">
                <a:sym typeface="Wingdings" pitchFamily="2" charset="2"/>
              </a:rPr>
              <a:t></a:t>
            </a:r>
            <a:r>
              <a:rPr lang="id-ID" dirty="0" smtClean="0"/>
              <a:t>Stimulasi berkepanjangan : obesitas, hiperfagia</a:t>
            </a:r>
          </a:p>
          <a:p>
            <a:r>
              <a:rPr lang="id-ID" dirty="0" smtClean="0">
                <a:sym typeface="Wingdings" pitchFamily="2" charset="2"/>
              </a:rPr>
              <a:t> destruksi : kelaparan / hilang nafsu makan, anoreksia.</a:t>
            </a:r>
          </a:p>
          <a:p>
            <a:r>
              <a:rPr lang="id-ID" dirty="0" smtClean="0">
                <a:sym typeface="Wingdings" pitchFamily="2" charset="2"/>
              </a:rPr>
              <a:t>Ventromedial hipotalamus : membuat orang tidak ingin makan (pusat kenyang)</a:t>
            </a:r>
          </a:p>
          <a:p>
            <a:r>
              <a:rPr lang="id-ID" dirty="0" smtClean="0">
                <a:sym typeface="Wingdings" pitchFamily="2" charset="2"/>
              </a:rPr>
              <a:t> stimulasi : terasa kenyang</a:t>
            </a:r>
          </a:p>
          <a:p>
            <a:r>
              <a:rPr lang="id-ID" dirty="0" smtClean="0">
                <a:sym typeface="Wingdings" pitchFamily="2" charset="2"/>
              </a:rPr>
              <a:t> lesi : makan berlebihan, hiperfagia, obesitas.</a:t>
            </a:r>
            <a:endParaRPr lang="id-ID" dirty="0" smtClean="0"/>
          </a:p>
          <a:p>
            <a:endParaRPr lang="id-ID" dirty="0"/>
          </a:p>
        </p:txBody>
      </p:sp>
    </p:spTree>
    <p:extLst>
      <p:ext uri="{BB962C8B-B14F-4D97-AF65-F5344CB8AC3E}">
        <p14:creationId xmlns:p14="http://schemas.microsoft.com/office/powerpoint/2010/main" val="415569016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838200"/>
            <a:ext cx="7772400" cy="5517360"/>
          </a:xfrm>
        </p:spPr>
        <p:txBody>
          <a:bodyPr>
            <a:normAutofit fontScale="85000" lnSpcReduction="20000"/>
          </a:bodyPr>
          <a:lstStyle/>
          <a:p>
            <a:r>
              <a:rPr lang="id-ID" dirty="0" smtClean="0"/>
              <a:t>Paraventrikular dan dorsal hipotalamus : pengontrol air, rasa haus dan garam.</a:t>
            </a:r>
          </a:p>
          <a:p>
            <a:r>
              <a:rPr lang="id-ID" dirty="0" smtClean="0"/>
              <a:t>Suprakhiasmatik : ritmediurnal, panjangnya siang  &amp; cahaya </a:t>
            </a:r>
            <a:r>
              <a:rPr lang="id-ID" dirty="0" smtClean="0">
                <a:sym typeface="Wingdings" pitchFamily="2" charset="2"/>
              </a:rPr>
              <a:t>retinanukleus suprakiasmatik  kelenjar pinealritme kadar ACTH/kortisol yang tinggi di pagi hari, rendah di malam hari.</a:t>
            </a:r>
          </a:p>
          <a:p>
            <a:r>
              <a:rPr lang="id-ID" dirty="0" smtClean="0">
                <a:sym typeface="Wingdings" pitchFamily="2" charset="2"/>
              </a:rPr>
              <a:t>Anterior dan preoptik : </a:t>
            </a:r>
            <a:r>
              <a:rPr lang="id-ID" smtClean="0">
                <a:sym typeface="Wingdings" pitchFamily="2" charset="2"/>
              </a:rPr>
              <a:t>pengaturan hormon </a:t>
            </a:r>
            <a:r>
              <a:rPr lang="id-ID" dirty="0" smtClean="0">
                <a:sym typeface="Wingdings" pitchFamily="2" charset="2"/>
              </a:rPr>
              <a:t>seks &amp; perilaku seksual.</a:t>
            </a:r>
          </a:p>
          <a:p>
            <a:r>
              <a:rPr lang="id-ID" dirty="0" smtClean="0">
                <a:sym typeface="Wingdings" pitchFamily="2" charset="2"/>
              </a:rPr>
              <a:t>Anterior &amp; posterior pusat termostat hipotalamus.</a:t>
            </a:r>
          </a:p>
          <a:p>
            <a:r>
              <a:rPr lang="id-ID" dirty="0" smtClean="0">
                <a:sym typeface="Wingdings" pitchFamily="2" charset="2"/>
              </a:rPr>
              <a:t>Anterior : pusat suhu, bila distimulasi membuat tubuh kehilangan panas (pusat dingin).</a:t>
            </a:r>
          </a:p>
          <a:p>
            <a:r>
              <a:rPr lang="id-ID" dirty="0" smtClean="0">
                <a:sym typeface="Wingdings" pitchFamily="2" charset="2"/>
              </a:rPr>
              <a:t>Posterior : pusat suhu, bila distimulasi membuat badan me</a:t>
            </a:r>
            <a:r>
              <a:rPr lang="id-ID" dirty="0"/>
              <a:t>mproduksi panas (pusat pemanasan</a:t>
            </a:r>
            <a:r>
              <a:rPr lang="id-ID" dirty="0" smtClean="0"/>
              <a:t>).</a:t>
            </a:r>
          </a:p>
          <a:p>
            <a:r>
              <a:rPr lang="id-ID" dirty="0" smtClean="0"/>
              <a:t>Penonjolan medial hipotalamus berperan utk sekresi hormon. </a:t>
            </a:r>
          </a:p>
          <a:p>
            <a:pPr marL="68580" indent="0">
              <a:buNone/>
            </a:pPr>
            <a:endParaRPr lang="id-ID" dirty="0"/>
          </a:p>
        </p:txBody>
      </p:sp>
    </p:spTree>
    <p:extLst>
      <p:ext uri="{BB962C8B-B14F-4D97-AF65-F5344CB8AC3E}">
        <p14:creationId xmlns:p14="http://schemas.microsoft.com/office/powerpoint/2010/main" val="25204660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tro">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615</TotalTime>
  <Words>1012</Words>
  <Application>Microsoft Office PowerPoint</Application>
  <PresentationFormat>On-screen Show (4:3)</PresentationFormat>
  <Paragraphs>75</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Metro</vt:lpstr>
      <vt:lpstr>TIDUR DAN TERJAGA</vt:lpstr>
      <vt:lpstr>Elektro Ensephalo Gram</vt:lpstr>
      <vt:lpstr>GELOMBANG OTAK</vt:lpstr>
      <vt:lpstr>Gelombang otak</vt:lpstr>
      <vt:lpstr>Formasio retikular Midbrain</vt:lpstr>
      <vt:lpstr>PowerPoint Presentation</vt:lpstr>
      <vt:lpstr>Tidur &amp; EEG</vt:lpstr>
      <vt:lpstr>PowerPoint Presentation</vt:lpstr>
      <vt:lpstr>Pusat tidur</vt:lpstr>
      <vt:lpstr>PowerPoint Presentation</vt:lpstr>
      <vt:lpstr>HIPOTALAMUS</vt:lpstr>
      <vt:lpstr>Masukan dan keluaran hipotalamus</vt:lpstr>
      <vt:lpstr>Fungsi hipotalamus</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TIDUR DAN TERJAGA</dc:title>
  <dc:creator>Retno</dc:creator>
  <cp:lastModifiedBy>User</cp:lastModifiedBy>
  <cp:revision>28</cp:revision>
  <dcterms:created xsi:type="dcterms:W3CDTF">2006-08-16T00:00:00Z</dcterms:created>
  <dcterms:modified xsi:type="dcterms:W3CDTF">2014-04-01T07:20:03Z</dcterms:modified>
</cp:coreProperties>
</file>